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6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2"/>
  </p:notesMasterIdLst>
  <p:sldIdLst>
    <p:sldId id="338" r:id="rId3"/>
    <p:sldId id="339" r:id="rId4"/>
    <p:sldId id="330" r:id="rId5"/>
    <p:sldId id="259" r:id="rId6"/>
    <p:sldId id="263" r:id="rId7"/>
    <p:sldId id="297" r:id="rId8"/>
    <p:sldId id="267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11" r:id="rId19"/>
    <p:sldId id="278" r:id="rId20"/>
    <p:sldId id="279" r:id="rId21"/>
    <p:sldId id="280" r:id="rId22"/>
    <p:sldId id="281" r:id="rId23"/>
    <p:sldId id="282" r:id="rId24"/>
    <p:sldId id="283" r:id="rId25"/>
    <p:sldId id="312" r:id="rId26"/>
    <p:sldId id="285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7" d="100"/>
          <a:sy n="97" d="100"/>
        </p:scale>
        <p:origin x="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4932C-E83A-41BB-B4A3-27960DA20466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27FFC-D548-4FF0-98E7-D7A47B92F2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817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46680-12C9-4957-BDDB-E79D841FBC9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076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2753657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31. juli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347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31. juli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6089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5277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90249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520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044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847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22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20029147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39653014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9340275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60557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541057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9471305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5274248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515175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12066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05508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77848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34229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1301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32763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6307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197745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421445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03852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602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79484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9556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12899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94153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52748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53740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45237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58877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77560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86739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31835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22170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84739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27679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3977428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7256330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400343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843052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79223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129556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1822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85060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70256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9815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34804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12071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3449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9335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48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31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55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31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46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91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6761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1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759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500" dirty="0"/>
            </a:br>
            <a:r>
              <a:rPr lang="da-DK" sz="2800" b="0" dirty="0"/>
              <a:t>Horsensklyngen (Midtjylland)</a:t>
            </a:r>
            <a:endParaRPr lang="da-DK" sz="3200" b="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 panose="020B0604020202020204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75DB327-0A34-45C6-BCCA-1DD950776004}"/>
              </a:ext>
            </a:extLst>
          </p:cNvPr>
          <p:cNvSpPr/>
          <p:nvPr/>
        </p:nvSpPr>
        <p:spPr>
          <a:xfrm>
            <a:off x="735496" y="2246243"/>
            <a:ext cx="8716617" cy="3846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752548A-6FB0-476E-A55D-3F7EE7530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057400"/>
            <a:ext cx="592455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jeres sundhedsklynge. Formålet med temaet er, at I kan blive klogere på en række indikatorer for borgere med kronisk sygdom på tværs af almen praksis, kommuner og hospital i jeres sundhedsklynge og sammenlignet med landsgennemsnittet.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4FCD171-98AC-4E1D-8E57-E9CEB03A6677}"/>
              </a:ext>
            </a:extLst>
          </p:cNvPr>
          <p:cNvSpPr/>
          <p:nvPr/>
        </p:nvSpPr>
        <p:spPr>
          <a:xfrm>
            <a:off x="839788" y="1470991"/>
            <a:ext cx="5014360" cy="1789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CF89B946-41ED-49CD-A304-FE330491D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254070"/>
              </p:ext>
            </p:extLst>
          </p:nvPr>
        </p:nvGraphicFramePr>
        <p:xfrm>
          <a:off x="791128" y="2539655"/>
          <a:ext cx="4968876" cy="2080885"/>
        </p:xfrm>
        <a:graphic>
          <a:graphicData uri="http://schemas.openxmlformats.org/drawingml/2006/table">
            <a:tbl>
              <a:tblPr firstRow="1" bandRow="1"/>
              <a:tblGrid>
                <a:gridCol w="1656292">
                  <a:extLst>
                    <a:ext uri="{9D8B030D-6E8A-4147-A177-3AD203B41FA5}">
                      <a16:colId xmlns:a16="http://schemas.microsoft.com/office/drawing/2014/main" val="1095727097"/>
                    </a:ext>
                  </a:extLst>
                </a:gridCol>
                <a:gridCol w="1656292">
                  <a:extLst>
                    <a:ext uri="{9D8B030D-6E8A-4147-A177-3AD203B41FA5}">
                      <a16:colId xmlns:a16="http://schemas.microsoft.com/office/drawing/2014/main" val="2721412675"/>
                    </a:ext>
                  </a:extLst>
                </a:gridCol>
                <a:gridCol w="1656292">
                  <a:extLst>
                    <a:ext uri="{9D8B030D-6E8A-4147-A177-3AD203B41FA5}">
                      <a16:colId xmlns:a16="http://schemas.microsoft.com/office/drawing/2014/main" val="121396563"/>
                    </a:ext>
                  </a:extLst>
                </a:gridCol>
              </a:tblGrid>
              <a:tr h="5749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med kronisk sygdom,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flere kroniske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sygdomme,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299936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Horsens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303791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Hedensted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955829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Odder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255262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Skanderborg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170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968014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5307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</a:t>
            </a:r>
            <a:r>
              <a:rPr lang="da-DK" sz="1400">
                <a:latin typeface="Poppins" pitchFamily="2" charset="77"/>
                <a:cs typeface="Poppins" pitchFamily="2" charset="77"/>
              </a:rPr>
              <a:t>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4" y="526774"/>
            <a:ext cx="3264966" cy="972258"/>
          </a:xfrm>
        </p:spPr>
        <p:txBody>
          <a:bodyPr/>
          <a:lstStyle/>
          <a:p>
            <a:r>
              <a:rPr lang="da-DK" dirty="0"/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>
                <a:latin typeface="Poppins Light" panose="020B0604020202020204" charset="0"/>
                <a:cs typeface="Poppins Light" panose="020B0604020202020204" charset="0"/>
              </a:rPr>
              <a:t>Midtklyngen</a:t>
            </a:r>
            <a:endParaRPr lang="da-DK" sz="900" dirty="0"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6394837" y="3224085"/>
            <a:ext cx="109131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>
                <a:solidFill>
                  <a:schemeClr val="bg1"/>
                </a:solidFill>
              </a:rPr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Holbæk Sygehus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30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graphicFrame>
        <p:nvGraphicFramePr>
          <p:cNvPr id="7" name="Pladsholder til indhold 9">
            <a:extLst>
              <a:ext uri="{FF2B5EF4-FFF2-40B4-BE49-F238E27FC236}">
                <a16:creationId xmlns:a16="http://schemas.microsoft.com/office/drawing/2014/main" id="{3DEFEDA0-B5FA-4B74-96EB-157F8B638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790263"/>
              </p:ext>
            </p:extLst>
          </p:nvPr>
        </p:nvGraphicFramePr>
        <p:xfrm>
          <a:off x="839788" y="2495227"/>
          <a:ext cx="4577037" cy="2362584"/>
        </p:xfrm>
        <a:graphic>
          <a:graphicData uri="http://schemas.openxmlformats.org/drawingml/2006/table">
            <a:tbl>
              <a:tblPr firstRow="1" bandRow="1"/>
              <a:tblGrid>
                <a:gridCol w="1525679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525679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525679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892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kontakt  til psykiatrisk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sygehusvæsen,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kontakt til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psykiatrisk praksis,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38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Hedensted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38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Horsens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56589"/>
                  </a:ext>
                </a:extLst>
              </a:tr>
              <a:tr h="238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Odder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66128"/>
                  </a:ext>
                </a:extLst>
              </a:tr>
              <a:tr h="238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Skanderborg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81684"/>
                  </a:ext>
                </a:extLst>
              </a:tr>
              <a:tr h="238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11737"/>
                  </a:ext>
                </a:extLst>
              </a:tr>
              <a:tr h="238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222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jeres sundhedsklynge.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B9742354-DA94-427B-B2E7-2877B9ED8E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86"/>
          <a:stretch/>
        </p:blipFill>
        <p:spPr>
          <a:xfrm>
            <a:off x="76200" y="0"/>
            <a:ext cx="6132095" cy="6858000"/>
          </a:xfrm>
          <a:prstGeom prst="rect">
            <a:avLst/>
          </a:prstGeom>
          <a:noFill/>
        </p:spPr>
      </p:pic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51494"/>
          <a:stretch/>
        </p:blipFill>
        <p:spPr>
          <a:xfrm>
            <a:off x="6266046" y="0"/>
            <a:ext cx="5830704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5CC4029-22E8-493F-BBA4-4683EF9AF7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88" y="1953640"/>
            <a:ext cx="5218628" cy="2950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4B002AD-7366-49DD-9D44-EA3440EEA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535"/>
            <a:ext cx="12192000" cy="6514929"/>
          </a:xfrm>
          <a:prstGeom prst="rect">
            <a:avLst/>
          </a:prstGeom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7EA2D954-F425-493A-BDE6-60FF1A51E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901861"/>
              </p:ext>
            </p:extLst>
          </p:nvPr>
        </p:nvGraphicFramePr>
        <p:xfrm>
          <a:off x="574867" y="2255598"/>
          <a:ext cx="4940409" cy="2346804"/>
        </p:xfrm>
        <a:graphic>
          <a:graphicData uri="http://schemas.openxmlformats.org/drawingml/2006/table">
            <a:tbl>
              <a:tblPr firstRow="1" bandRow="1"/>
              <a:tblGrid>
                <a:gridCol w="1646803">
                  <a:extLst>
                    <a:ext uri="{9D8B030D-6E8A-4147-A177-3AD203B41FA5}">
                      <a16:colId xmlns:a16="http://schemas.microsoft.com/office/drawing/2014/main" val="3312984006"/>
                    </a:ext>
                  </a:extLst>
                </a:gridCol>
                <a:gridCol w="1646803">
                  <a:extLst>
                    <a:ext uri="{9D8B030D-6E8A-4147-A177-3AD203B41FA5}">
                      <a16:colId xmlns:a16="http://schemas.microsoft.com/office/drawing/2014/main" val="3551692577"/>
                    </a:ext>
                  </a:extLst>
                </a:gridCol>
                <a:gridCol w="1646803">
                  <a:extLst>
                    <a:ext uri="{9D8B030D-6E8A-4147-A177-3AD203B41FA5}">
                      <a16:colId xmlns:a16="http://schemas.microsoft.com/office/drawing/2014/main" val="4053175036"/>
                    </a:ext>
                  </a:extLst>
                </a:gridCol>
              </a:tblGrid>
              <a:tr h="37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 (pr. 1.000 borgere)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62253"/>
                  </a:ext>
                </a:extLst>
              </a:tr>
              <a:tr h="3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Hedensted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2.511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941421"/>
                  </a:ext>
                </a:extLst>
              </a:tr>
              <a:tr h="3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Horsens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4.320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912889"/>
                  </a:ext>
                </a:extLst>
              </a:tr>
              <a:tr h="3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Odder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1.426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713911"/>
                  </a:ext>
                </a:extLst>
              </a:tr>
              <a:tr h="3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Skanderborg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2.747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526740"/>
                  </a:ext>
                </a:extLst>
              </a:tr>
              <a:tr h="3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11.004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893326"/>
                  </a:ext>
                </a:extLst>
              </a:tr>
              <a:tr h="3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304.350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7247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F32BA35-BDD8-4F49-96D1-BC58612144F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5625"/>
          <a:ext cx="4958331" cy="3476794"/>
        </p:xfrm>
        <a:graphic>
          <a:graphicData uri="http://schemas.openxmlformats.org/drawingml/2006/table">
            <a:tbl>
              <a:tblPr firstRow="1" bandRow="1"/>
              <a:tblGrid>
                <a:gridCol w="1662258">
                  <a:extLst>
                    <a:ext uri="{9D8B030D-6E8A-4147-A177-3AD203B41FA5}">
                      <a16:colId xmlns:a16="http://schemas.microsoft.com/office/drawing/2014/main" val="555006954"/>
                    </a:ext>
                  </a:extLst>
                </a:gridCol>
                <a:gridCol w="1433368">
                  <a:extLst>
                    <a:ext uri="{9D8B030D-6E8A-4147-A177-3AD203B41FA5}">
                      <a16:colId xmlns:a16="http://schemas.microsoft.com/office/drawing/2014/main" val="4255301004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424692103"/>
                    </a:ext>
                  </a:extLst>
                </a:gridCol>
                <a:gridCol w="884805">
                  <a:extLst>
                    <a:ext uri="{9D8B030D-6E8A-4147-A177-3AD203B41FA5}">
                      <a16:colId xmlns:a16="http://schemas.microsoft.com/office/drawing/2014/main" val="2972057438"/>
                    </a:ext>
                  </a:extLst>
                </a:gridCol>
              </a:tblGrid>
              <a:tr h="331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Genindlæggelser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958000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473599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865798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867228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48725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355747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75261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429534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69331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971822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2183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7E616100-B535-4812-A7C9-AA0AAC485034}"/>
</file>

<file path=customXml/itemProps2.xml><?xml version="1.0" encoding="utf-8"?>
<ds:datastoreItem xmlns:ds="http://schemas.openxmlformats.org/officeDocument/2006/customXml" ds:itemID="{76F0F3E7-FD94-41EE-A500-2A6139DD2F34}"/>
</file>

<file path=customXml/itemProps3.xml><?xml version="1.0" encoding="utf-8"?>
<ds:datastoreItem xmlns:ds="http://schemas.openxmlformats.org/officeDocument/2006/customXml" ds:itemID="{EF9AFF7E-0640-40C5-9CF2-44826D1A04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673</Words>
  <Application>Microsoft Office PowerPoint</Application>
  <PresentationFormat>Widescreen</PresentationFormat>
  <Paragraphs>164</Paragraphs>
  <Slides>29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Horsensklyngen (Midtjylland)</vt:lpstr>
      <vt:lpstr>Om datapakken</vt:lpstr>
      <vt:lpstr>Populationsoverblik</vt:lpstr>
      <vt:lpstr>Populationsoverblik</vt:lpstr>
      <vt:lpstr>Populationsoverblik 2</vt:lpstr>
      <vt:lpstr>Ældre borgere på 80 år og derover</vt:lpstr>
      <vt:lpstr>Dublet af Ældre borgere på 80 år og derover: Overblik</vt:lpstr>
      <vt:lpstr>Ældre borgere på 80 år og derover: Overblik 2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14</cp:revision>
  <dcterms:created xsi:type="dcterms:W3CDTF">2016-09-04T11:54:55Z</dcterms:created>
  <dcterms:modified xsi:type="dcterms:W3CDTF">2023-07-31T12:45:36Z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